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66" r:id="rId5"/>
    <p:sldId id="265" r:id="rId6"/>
    <p:sldId id="264" r:id="rId7"/>
    <p:sldId id="263" r:id="rId8"/>
    <p:sldId id="262" r:id="rId9"/>
    <p:sldId id="261" r:id="rId10"/>
    <p:sldId id="260" r:id="rId11"/>
    <p:sldId id="259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309" r:id="rId40"/>
    <p:sldId id="308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82" autoAdjust="0"/>
    <p:restoredTop sz="94660"/>
  </p:normalViewPr>
  <p:slideViewPr>
    <p:cSldViewPr snapToGrid="0">
      <p:cViewPr varScale="1">
        <p:scale>
          <a:sx n="63" d="100"/>
          <a:sy n="63" d="100"/>
        </p:scale>
        <p:origin x="1061" y="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38C67-EE61-4411-818E-924CE1E0D111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9126-045E-4203-95EC-CFCB7FCF2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50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38C67-EE61-4411-818E-924CE1E0D111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9126-045E-4203-95EC-CFCB7FCF2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17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38C67-EE61-4411-818E-924CE1E0D111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9126-045E-4203-95EC-CFCB7FCF2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83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38C67-EE61-4411-818E-924CE1E0D111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9126-045E-4203-95EC-CFCB7FCF2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976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38C67-EE61-4411-818E-924CE1E0D111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9126-045E-4203-95EC-CFCB7FCF2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88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38C67-EE61-4411-818E-924CE1E0D111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9126-045E-4203-95EC-CFCB7FCF2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511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38C67-EE61-4411-818E-924CE1E0D111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9126-045E-4203-95EC-CFCB7FCF2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738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38C67-EE61-4411-818E-924CE1E0D111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9126-045E-4203-95EC-CFCB7FCF2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32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38C67-EE61-4411-818E-924CE1E0D111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9126-045E-4203-95EC-CFCB7FCF2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410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38C67-EE61-4411-818E-924CE1E0D111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9126-045E-4203-95EC-CFCB7FCF2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715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38C67-EE61-4411-818E-924CE1E0D111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9126-045E-4203-95EC-CFCB7FCF2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53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838C67-EE61-4411-818E-924CE1E0D111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E9126-045E-4203-95EC-CFCB7FCF2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989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601579"/>
            <a:ext cx="9144000" cy="2387600"/>
          </a:xfrm>
        </p:spPr>
        <p:txBody>
          <a:bodyPr/>
          <a:lstStyle/>
          <a:p>
            <a:r>
              <a:rPr lang="en-US" b="1" dirty="0" smtClean="0">
                <a:latin typeface="+mn-lt"/>
              </a:rPr>
              <a:t>Intact Protein Calibration </a:t>
            </a:r>
            <a:r>
              <a:rPr lang="en-US" b="1" dirty="0" smtClean="0">
                <a:latin typeface="+mn-lt"/>
              </a:rPr>
              <a:t>with </a:t>
            </a:r>
            <a:r>
              <a:rPr lang="en-US" b="1" dirty="0" err="1" smtClean="0">
                <a:latin typeface="+mn-lt"/>
              </a:rPr>
              <a:t>iFAMS</a:t>
            </a:r>
            <a:r>
              <a:rPr lang="en-US" b="1" dirty="0" smtClean="0">
                <a:latin typeface="+mn-lt"/>
              </a:rPr>
              <a:t> v. 6.0</a:t>
            </a:r>
            <a:endParaRPr lang="en-US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0405" y="3692872"/>
            <a:ext cx="9491189" cy="2399090"/>
          </a:xfrm>
        </p:spPr>
        <p:txBody>
          <a:bodyPr>
            <a:normAutofit/>
          </a:bodyPr>
          <a:lstStyle/>
          <a:p>
            <a:r>
              <a:rPr lang="en-US" dirty="0" smtClean="0"/>
              <a:t>Andrew K. </a:t>
            </a:r>
            <a:r>
              <a:rPr lang="en-US" dirty="0" err="1" smtClean="0"/>
              <a:t>Swansiger</a:t>
            </a:r>
            <a:r>
              <a:rPr lang="en-US" dirty="0" smtClean="0"/>
              <a:t>, </a:t>
            </a:r>
            <a:r>
              <a:rPr lang="en-US" dirty="0" err="1" smtClean="0"/>
              <a:t>Kayd</a:t>
            </a:r>
            <a:r>
              <a:rPr lang="en-US" dirty="0" smtClean="0"/>
              <a:t> L. Meldrum, Meghan M. Daniels, Sean P. Cleary,</a:t>
            </a:r>
          </a:p>
          <a:p>
            <a:r>
              <a:rPr lang="en-US" dirty="0"/>
              <a:t>a</a:t>
            </a:r>
            <a:r>
              <a:rPr lang="en-US" dirty="0" smtClean="0"/>
              <a:t>nd James S. </a:t>
            </a:r>
            <a:r>
              <a:rPr lang="en-US" dirty="0" err="1" smtClean="0"/>
              <a:t>Prell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Department of Chemistry and Biochemistry</a:t>
            </a:r>
            <a:endParaRPr lang="en-US" dirty="0"/>
          </a:p>
          <a:p>
            <a:r>
              <a:rPr lang="en-US" dirty="0" smtClean="0"/>
              <a:t>University of Oregon, Eugene, OR, USA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17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166" y="0"/>
            <a:ext cx="7983667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780" y="1746392"/>
            <a:ext cx="290765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Much better!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You can repeat that step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until you see each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fundamental and harmonic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becoming as well-separated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as possible.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Don’t stress out too much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about getting it perfect.</a:t>
            </a:r>
          </a:p>
        </p:txBody>
      </p:sp>
    </p:spTree>
    <p:extLst>
      <p:ext uri="{BB962C8B-B14F-4D97-AF65-F5344CB8AC3E}">
        <p14:creationId xmlns:p14="http://schemas.microsoft.com/office/powerpoint/2010/main" val="293821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781" y="0"/>
            <a:ext cx="7970438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780" y="1746392"/>
            <a:ext cx="23428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After you unselect the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zoom icon, pick any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fundamental you like.</a:t>
            </a:r>
          </a:p>
          <a:p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 smtClean="0">
                <a:solidFill>
                  <a:srgbClr val="FF0000"/>
                </a:solidFill>
              </a:rPr>
              <a:t>lick and drag a box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around it that doesn’t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run into other peaks.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56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032" y="0"/>
            <a:ext cx="799793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7668" y="1504167"/>
            <a:ext cx="277197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Now type Ctrl-E.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The Inverse GT of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your selection will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show up in the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bottom right panel.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If possible, avoid selecting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peaks that have strong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contaminant interferences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to the immediate left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or right of the desired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peak.</a:t>
            </a:r>
          </a:p>
        </p:txBody>
      </p:sp>
    </p:spTree>
    <p:extLst>
      <p:ext uri="{BB962C8B-B14F-4D97-AF65-F5344CB8AC3E}">
        <p14:creationId xmlns:p14="http://schemas.microsoft.com/office/powerpoint/2010/main" val="375199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383" y="0"/>
            <a:ext cx="7957233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780" y="1746392"/>
            <a:ext cx="2646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If you are happy with your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selection, type Ctrl-S to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save it, so you can move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on to the next selection.</a:t>
            </a:r>
          </a:p>
        </p:txBody>
      </p:sp>
    </p:spTree>
    <p:extLst>
      <p:ext uri="{BB962C8B-B14F-4D97-AF65-F5344CB8AC3E}">
        <p14:creationId xmlns:p14="http://schemas.microsoft.com/office/powerpoint/2010/main" val="259483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166" y="0"/>
            <a:ext cx="7983667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780" y="1746392"/>
            <a:ext cx="280705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Select another fundamental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  immediately to the left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or right of the one you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just finished.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Again, type Ctrl-E and Ctrl-S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to save.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56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837" y="0"/>
            <a:ext cx="796432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780" y="1746392"/>
            <a:ext cx="25384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iFAMS</a:t>
            </a:r>
            <a:r>
              <a:rPr lang="en-US" dirty="0" smtClean="0">
                <a:solidFill>
                  <a:srgbClr val="FF0000"/>
                </a:solidFill>
              </a:rPr>
              <a:t> will now find all of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the other fundamentals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based on the two you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just picked.</a:t>
            </a:r>
          </a:p>
        </p:txBody>
      </p:sp>
    </p:spTree>
    <p:extLst>
      <p:ext uri="{BB962C8B-B14F-4D97-AF65-F5344CB8AC3E}">
        <p14:creationId xmlns:p14="http://schemas.microsoft.com/office/powerpoint/2010/main" val="82967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922" y="0"/>
            <a:ext cx="795015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780" y="1746392"/>
            <a:ext cx="23033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Click “find other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fundamentals”.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Note that this will take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a few moments.</a:t>
            </a:r>
          </a:p>
        </p:txBody>
      </p:sp>
    </p:spTree>
    <p:extLst>
      <p:ext uri="{BB962C8B-B14F-4D97-AF65-F5344CB8AC3E}">
        <p14:creationId xmlns:p14="http://schemas.microsoft.com/office/powerpoint/2010/main" val="267746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225" y="0"/>
            <a:ext cx="7977549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780" y="1746392"/>
            <a:ext cx="288219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iFAMS</a:t>
            </a:r>
            <a:r>
              <a:rPr lang="en-US" dirty="0" smtClean="0">
                <a:solidFill>
                  <a:srgbClr val="FF0000"/>
                </a:solidFill>
              </a:rPr>
              <a:t> now displays the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GT (zoomed back out)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with all the charge states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it found, each in a different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color, corresponding to the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traces in the bottom right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panel—one for each charge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state.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Now is a good time to make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sure that there is one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clear peak for each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charge state, and that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none appears to be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skipped. (Start over, if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there is a problem.)</a:t>
            </a:r>
          </a:p>
        </p:txBody>
      </p:sp>
    </p:spTree>
    <p:extLst>
      <p:ext uri="{BB962C8B-B14F-4D97-AF65-F5344CB8AC3E}">
        <p14:creationId xmlns:p14="http://schemas.microsoft.com/office/powerpoint/2010/main" val="154042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329" y="0"/>
            <a:ext cx="7963341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780" y="1746392"/>
            <a:ext cx="24953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If you zoom in again on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the GT panel (don’t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forget to click the zoom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icon first!), you can see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the boxes much more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clearly.</a:t>
            </a:r>
          </a:p>
        </p:txBody>
      </p:sp>
    </p:spTree>
    <p:extLst>
      <p:ext uri="{BB962C8B-B14F-4D97-AF65-F5344CB8AC3E}">
        <p14:creationId xmlns:p14="http://schemas.microsoft.com/office/powerpoint/2010/main" val="297100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215" y="265959"/>
            <a:ext cx="8390347" cy="48848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1726" y="5276824"/>
            <a:ext cx="122100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 the background command prompt (often behind the </a:t>
            </a:r>
            <a:r>
              <a:rPr lang="en-US" dirty="0" err="1" smtClean="0">
                <a:solidFill>
                  <a:srgbClr val="FF0000"/>
                </a:solidFill>
              </a:rPr>
              <a:t>iFAMS</a:t>
            </a:r>
            <a:r>
              <a:rPr lang="en-US" dirty="0" smtClean="0">
                <a:solidFill>
                  <a:srgbClr val="FF0000"/>
                </a:solidFill>
              </a:rPr>
              <a:t> GUI in Windows), you will see some potentially useful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information, such as a rough estimate of the charge states of the two peaks you originally selected, the mass of the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subunit that gives rise to the frequencies of the fundamentals (e.g., the average mass spacing of the </a:t>
            </a:r>
            <a:r>
              <a:rPr lang="en-US" dirty="0" err="1" smtClean="0">
                <a:solidFill>
                  <a:srgbClr val="FF0000"/>
                </a:solidFill>
              </a:rPr>
              <a:t>glycans</a:t>
            </a:r>
            <a:r>
              <a:rPr lang="en-US" dirty="0" smtClean="0">
                <a:solidFill>
                  <a:srgbClr val="FF0000"/>
                </a:solidFill>
              </a:rPr>
              <a:t> in your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glycoform</a:t>
            </a:r>
            <a:r>
              <a:rPr lang="en-US" dirty="0" smtClean="0">
                <a:solidFill>
                  <a:srgbClr val="FF0000"/>
                </a:solidFill>
              </a:rPr>
              <a:t> profile), and a rough estimate of the protein mass.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We recommend checking here if your results seem wrong or odd.</a:t>
            </a:r>
          </a:p>
        </p:txBody>
      </p:sp>
    </p:spTree>
    <p:extLst>
      <p:ext uri="{BB962C8B-B14F-4D97-AF65-F5344CB8AC3E}">
        <p14:creationId xmlns:p14="http://schemas.microsoft.com/office/powerpoint/2010/main" val="268557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108" y="0"/>
            <a:ext cx="7989784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33705" y="2282972"/>
            <a:ext cx="595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This is how </a:t>
            </a:r>
            <a:r>
              <a:rPr lang="en-US" dirty="0" err="1" smtClean="0">
                <a:solidFill>
                  <a:srgbClr val="FF0000"/>
                </a:solidFill>
              </a:rPr>
              <a:t>iFAMS</a:t>
            </a:r>
            <a:r>
              <a:rPr lang="en-US" dirty="0" smtClean="0">
                <a:solidFill>
                  <a:srgbClr val="FF0000"/>
                </a:solidFill>
              </a:rPr>
              <a:t> v. 6.0 will look when you open the program.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29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522" y="0"/>
            <a:ext cx="799895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780" y="1564723"/>
            <a:ext cx="27677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Maybe you want to remove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some of the highest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charge states, which have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very low signal?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If so, you can easily delete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them one by one.</a:t>
            </a:r>
          </a:p>
        </p:txBody>
      </p:sp>
    </p:spTree>
    <p:extLst>
      <p:ext uri="{BB962C8B-B14F-4D97-AF65-F5344CB8AC3E}">
        <p14:creationId xmlns:p14="http://schemas.microsoft.com/office/powerpoint/2010/main" val="43960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26" y="0"/>
            <a:ext cx="7978547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780" y="1746392"/>
            <a:ext cx="22178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Here, we deleted the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highest three charge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states.</a:t>
            </a:r>
          </a:p>
        </p:txBody>
      </p:sp>
    </p:spTree>
    <p:extLst>
      <p:ext uri="{BB962C8B-B14F-4D97-AF65-F5344CB8AC3E}">
        <p14:creationId xmlns:p14="http://schemas.microsoft.com/office/powerpoint/2010/main" val="327447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780" y="1746392"/>
            <a:ext cx="285995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iFAMS</a:t>
            </a:r>
            <a:r>
              <a:rPr lang="en-US" dirty="0" smtClean="0">
                <a:solidFill>
                  <a:srgbClr val="FF0000"/>
                </a:solidFill>
              </a:rPr>
              <a:t> is now ready to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select harmonic peaks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based on the fundamentals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you have chosen.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Often, including up through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the 3</a:t>
            </a:r>
            <a:r>
              <a:rPr lang="en-US" baseline="30000" dirty="0" smtClean="0">
                <a:solidFill>
                  <a:srgbClr val="FF0000"/>
                </a:solidFill>
              </a:rPr>
              <a:t>rd</a:t>
            </a:r>
            <a:r>
              <a:rPr lang="en-US" dirty="0" smtClean="0">
                <a:solidFill>
                  <a:srgbClr val="FF0000"/>
                </a:solidFill>
              </a:rPr>
              <a:t> or 4</a:t>
            </a:r>
            <a:r>
              <a:rPr lang="en-US" baseline="30000" dirty="0" smtClean="0">
                <a:solidFill>
                  <a:srgbClr val="FF0000"/>
                </a:solidFill>
              </a:rPr>
              <a:t>th</a:t>
            </a:r>
            <a:r>
              <a:rPr lang="en-US" dirty="0" smtClean="0">
                <a:solidFill>
                  <a:srgbClr val="FF0000"/>
                </a:solidFill>
              </a:rPr>
              <a:t> harmonic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gives good results.</a:t>
            </a:r>
          </a:p>
        </p:txBody>
      </p:sp>
    </p:spTree>
    <p:extLst>
      <p:ext uri="{BB962C8B-B14F-4D97-AF65-F5344CB8AC3E}">
        <p14:creationId xmlns:p14="http://schemas.microsoft.com/office/powerpoint/2010/main" val="79980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761" y="0"/>
            <a:ext cx="80204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53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26" y="0"/>
            <a:ext cx="7978547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780" y="1746392"/>
            <a:ext cx="2147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Click “add harmonics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to plot”.</a:t>
            </a:r>
          </a:p>
        </p:txBody>
      </p:sp>
    </p:spTree>
    <p:extLst>
      <p:ext uri="{BB962C8B-B14F-4D97-AF65-F5344CB8AC3E}">
        <p14:creationId xmlns:p14="http://schemas.microsoft.com/office/powerpoint/2010/main" val="287847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837" y="0"/>
            <a:ext cx="796432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780" y="1746392"/>
            <a:ext cx="24082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Now you can see that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the fundamentals, 2</a:t>
            </a:r>
            <a:r>
              <a:rPr lang="en-US" baseline="30000" dirty="0" smtClean="0">
                <a:solidFill>
                  <a:srgbClr val="FF0000"/>
                </a:solidFill>
              </a:rPr>
              <a:t>nd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3</a:t>
            </a:r>
            <a:r>
              <a:rPr lang="en-US" baseline="30000" dirty="0" smtClean="0">
                <a:solidFill>
                  <a:srgbClr val="FF0000"/>
                </a:solidFill>
              </a:rPr>
              <a:t>rd</a:t>
            </a:r>
            <a:r>
              <a:rPr lang="en-US" dirty="0" smtClean="0">
                <a:solidFill>
                  <a:srgbClr val="FF0000"/>
                </a:solidFill>
              </a:rPr>
              <a:t>, and 4</a:t>
            </a:r>
            <a:r>
              <a:rPr lang="en-US" baseline="30000" dirty="0" smtClean="0">
                <a:solidFill>
                  <a:srgbClr val="FF0000"/>
                </a:solidFill>
              </a:rPr>
              <a:t>th</a:t>
            </a:r>
            <a:r>
              <a:rPr lang="en-US" dirty="0" smtClean="0">
                <a:solidFill>
                  <a:srgbClr val="FF0000"/>
                </a:solidFill>
              </a:rPr>
              <a:t> harmonics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have all been correctly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selected.</a:t>
            </a:r>
          </a:p>
        </p:txBody>
      </p:sp>
    </p:spTree>
    <p:extLst>
      <p:ext uri="{BB962C8B-B14F-4D97-AF65-F5344CB8AC3E}">
        <p14:creationId xmlns:p14="http://schemas.microsoft.com/office/powerpoint/2010/main" val="104256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87" y="0"/>
            <a:ext cx="800202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780" y="1746392"/>
            <a:ext cx="26819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iFAMS</a:t>
            </a:r>
            <a:r>
              <a:rPr lang="en-US" dirty="0" smtClean="0">
                <a:solidFill>
                  <a:srgbClr val="FF0000"/>
                </a:solidFill>
              </a:rPr>
              <a:t> is ready to compute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the </a:t>
            </a:r>
            <a:r>
              <a:rPr lang="en-US" dirty="0" err="1" smtClean="0">
                <a:solidFill>
                  <a:srgbClr val="FF0000"/>
                </a:solidFill>
              </a:rPr>
              <a:t>deconvolved</a:t>
            </a:r>
            <a:r>
              <a:rPr lang="en-US" dirty="0" smtClean="0">
                <a:solidFill>
                  <a:srgbClr val="FF0000"/>
                </a:solidFill>
              </a:rPr>
              <a:t>, i.e., 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“zero-charge”, spectrum.</a:t>
            </a:r>
          </a:p>
        </p:txBody>
      </p:sp>
    </p:spTree>
    <p:extLst>
      <p:ext uri="{BB962C8B-B14F-4D97-AF65-F5344CB8AC3E}">
        <p14:creationId xmlns:p14="http://schemas.microsoft.com/office/powerpoint/2010/main" val="31790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664" y="0"/>
            <a:ext cx="7984671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780" y="1746392"/>
            <a:ext cx="272375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iFAMS</a:t>
            </a:r>
            <a:r>
              <a:rPr lang="en-US" dirty="0" smtClean="0">
                <a:solidFill>
                  <a:srgbClr val="FF0000"/>
                </a:solidFill>
              </a:rPr>
              <a:t> will auto-populate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the charge states based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on what it thinks they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are. You can change these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if they are wrong.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They must be populated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from right to left in the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mass spectrum, that is,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from low to high charge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state.</a:t>
            </a:r>
          </a:p>
        </p:txBody>
      </p:sp>
    </p:spTree>
    <p:extLst>
      <p:ext uri="{BB962C8B-B14F-4D97-AF65-F5344CB8AC3E}">
        <p14:creationId xmlns:p14="http://schemas.microsoft.com/office/powerpoint/2010/main" val="111826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942" y="0"/>
            <a:ext cx="800611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780" y="1746392"/>
            <a:ext cx="2718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When you are ready,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click “run </a:t>
            </a:r>
            <a:r>
              <a:rPr lang="en-US" dirty="0" err="1" smtClean="0">
                <a:solidFill>
                  <a:srgbClr val="FF0000"/>
                </a:solidFill>
              </a:rPr>
              <a:t>iFAMS</a:t>
            </a:r>
            <a:r>
              <a:rPr lang="en-US" dirty="0" smtClean="0">
                <a:solidFill>
                  <a:srgbClr val="FF0000"/>
                </a:solidFill>
              </a:rPr>
              <a:t> analysis”.</a:t>
            </a:r>
          </a:p>
        </p:txBody>
      </p:sp>
    </p:spTree>
    <p:extLst>
      <p:ext uri="{BB962C8B-B14F-4D97-AF65-F5344CB8AC3E}">
        <p14:creationId xmlns:p14="http://schemas.microsoft.com/office/powerpoint/2010/main" val="291954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664" y="0"/>
            <a:ext cx="7984671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780" y="1746392"/>
            <a:ext cx="274075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iFAMS</a:t>
            </a:r>
            <a:r>
              <a:rPr lang="en-US" dirty="0" smtClean="0">
                <a:solidFill>
                  <a:srgbClr val="FF0000"/>
                </a:solidFill>
              </a:rPr>
              <a:t> now displays the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deconvolved</a:t>
            </a:r>
            <a:r>
              <a:rPr lang="en-US" dirty="0" smtClean="0">
                <a:solidFill>
                  <a:srgbClr val="FF0000"/>
                </a:solidFill>
              </a:rPr>
              <a:t> zero-charge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mass spectrum, with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the contribution from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each charge state overlaid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on the large, blue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total spectrum.</a:t>
            </a:r>
          </a:p>
        </p:txBody>
      </p:sp>
    </p:spTree>
    <p:extLst>
      <p:ext uri="{BB962C8B-B14F-4D97-AF65-F5344CB8AC3E}">
        <p14:creationId xmlns:p14="http://schemas.microsoft.com/office/powerpoint/2010/main" val="393311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254" y="0"/>
            <a:ext cx="802349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55639" y="2513086"/>
            <a:ext cx="78279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STFT stands for “Short-Time Fourier Transform”, of which </a:t>
            </a:r>
            <a:r>
              <a:rPr lang="en-US" dirty="0" err="1" smtClean="0">
                <a:solidFill>
                  <a:srgbClr val="FF0000"/>
                </a:solidFill>
              </a:rPr>
              <a:t>Gábor</a:t>
            </a:r>
            <a:r>
              <a:rPr lang="en-US" dirty="0" smtClean="0">
                <a:solidFill>
                  <a:srgbClr val="FF0000"/>
                </a:solidFill>
              </a:rPr>
              <a:t> Transform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  is the subtype we will be using.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Mass spectrum files must have m/z as the first column, abundance as the second.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.csv and .txt are both acceptable.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43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225" y="0"/>
            <a:ext cx="797955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780" y="1746392"/>
            <a:ext cx="249581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We have zoomed in a bit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here. Note the good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overlap of each charge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state’s contribution.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That indicates a good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deconvolution and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correct assignment of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charge states.</a:t>
            </a:r>
          </a:p>
        </p:txBody>
      </p:sp>
    </p:spTree>
    <p:extLst>
      <p:ext uri="{BB962C8B-B14F-4D97-AF65-F5344CB8AC3E}">
        <p14:creationId xmlns:p14="http://schemas.microsoft.com/office/powerpoint/2010/main" val="129396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108" y="0"/>
            <a:ext cx="798978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780" y="1746392"/>
            <a:ext cx="249754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Now we are ready to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compute integrated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peak areas and read off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peak heights, either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of which can be used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later for calibration and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quantitation.</a:t>
            </a:r>
          </a:p>
        </p:txBody>
      </p:sp>
    </p:spTree>
    <p:extLst>
      <p:ext uri="{BB962C8B-B14F-4D97-AF65-F5344CB8AC3E}">
        <p14:creationId xmlns:p14="http://schemas.microsoft.com/office/powerpoint/2010/main" val="308307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210" y="0"/>
            <a:ext cx="802558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779" y="759324"/>
            <a:ext cx="2392193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These parameters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should be self-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explanatory,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other than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minimum distance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between peaks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(we recommend a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value of 10) and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noise tolerance.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Here, we have told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iFAMS</a:t>
            </a:r>
            <a:r>
              <a:rPr lang="en-US" dirty="0" smtClean="0">
                <a:solidFill>
                  <a:srgbClr val="FF0000"/>
                </a:solidFill>
              </a:rPr>
              <a:t> to ignore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bumps smaller than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0.5% of the tallest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peak in the spectrum,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a good default setting.</a:t>
            </a:r>
          </a:p>
        </p:txBody>
      </p:sp>
    </p:spTree>
    <p:extLst>
      <p:ext uri="{BB962C8B-B14F-4D97-AF65-F5344CB8AC3E}">
        <p14:creationId xmlns:p14="http://schemas.microsoft.com/office/powerpoint/2010/main" val="327580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225" y="0"/>
            <a:ext cx="797955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780" y="1746392"/>
            <a:ext cx="262135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After clicking “perform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peak integration”,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iFAMS</a:t>
            </a:r>
            <a:r>
              <a:rPr lang="en-US" dirty="0" smtClean="0">
                <a:solidFill>
                  <a:srgbClr val="FF0000"/>
                </a:solidFill>
              </a:rPr>
              <a:t> will display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the average mass,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area, and height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of each peak that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fit your criteria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from the previous menu.</a:t>
            </a:r>
          </a:p>
        </p:txBody>
      </p:sp>
    </p:spTree>
    <p:extLst>
      <p:ext uri="{BB962C8B-B14F-4D97-AF65-F5344CB8AC3E}">
        <p14:creationId xmlns:p14="http://schemas.microsoft.com/office/powerpoint/2010/main" val="285663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612" y="0"/>
            <a:ext cx="798877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780" y="1746392"/>
            <a:ext cx="24734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If you zoom in, you can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see exactly what </a:t>
            </a:r>
            <a:r>
              <a:rPr lang="en-US" dirty="0" err="1" smtClean="0">
                <a:solidFill>
                  <a:srgbClr val="FF0000"/>
                </a:solidFill>
              </a:rPr>
              <a:t>iFAMS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thinks your peaks are,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including the bounds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of integration that it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used for each.</a:t>
            </a:r>
          </a:p>
        </p:txBody>
      </p:sp>
    </p:spTree>
    <p:extLst>
      <p:ext uri="{BB962C8B-B14F-4D97-AF65-F5344CB8AC3E}">
        <p14:creationId xmlns:p14="http://schemas.microsoft.com/office/powerpoint/2010/main" val="323812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589" y="0"/>
            <a:ext cx="7992821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780" y="1225607"/>
            <a:ext cx="2210862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You can repeat the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quantitative peak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integration step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as needed, changing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the parameters until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you are satisfied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with the results.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When you are done,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you can now </a:t>
            </a:r>
            <a:r>
              <a:rPr lang="en-US" b="1" dirty="0" smtClean="0">
                <a:solidFill>
                  <a:srgbClr val="FF0000"/>
                </a:solidFill>
              </a:rPr>
              <a:t>batch</a:t>
            </a:r>
          </a:p>
          <a:p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 process </a:t>
            </a:r>
            <a:r>
              <a:rPr lang="en-US" dirty="0" smtClean="0">
                <a:solidFill>
                  <a:srgbClr val="FF0000"/>
                </a:solidFill>
              </a:rPr>
              <a:t>all of your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other calibrant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files, QC’s, and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unknowns with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i="1" dirty="0" smtClean="0">
                <a:solidFill>
                  <a:srgbClr val="FF0000"/>
                </a:solidFill>
              </a:rPr>
              <a:t>exactly the same</a:t>
            </a:r>
          </a:p>
          <a:p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i="1" dirty="0" smtClean="0">
                <a:solidFill>
                  <a:srgbClr val="FF0000"/>
                </a:solidFill>
              </a:rPr>
              <a:t> parameters </a:t>
            </a:r>
            <a:r>
              <a:rPr lang="en-US" dirty="0" smtClean="0">
                <a:solidFill>
                  <a:srgbClr val="FF0000"/>
                </a:solidFill>
              </a:rPr>
              <a:t>as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your final set from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the current data.</a:t>
            </a:r>
          </a:p>
        </p:txBody>
      </p:sp>
    </p:spTree>
    <p:extLst>
      <p:ext uri="{BB962C8B-B14F-4D97-AF65-F5344CB8AC3E}">
        <p14:creationId xmlns:p14="http://schemas.microsoft.com/office/powerpoint/2010/main" val="44671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174"/>
            <a:ext cx="10058400" cy="52483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0956" y="5567493"/>
            <a:ext cx="10327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Make sure that all the data you want to batch process are .txt or .csv files </a:t>
            </a:r>
            <a:r>
              <a:rPr lang="en-US" b="1" dirty="0" smtClean="0">
                <a:solidFill>
                  <a:srgbClr val="FF0000"/>
                </a:solidFill>
              </a:rPr>
              <a:t>in the same folder </a:t>
            </a:r>
            <a:r>
              <a:rPr lang="en-US" dirty="0" smtClean="0">
                <a:solidFill>
                  <a:srgbClr val="FF0000"/>
                </a:solidFill>
              </a:rPr>
              <a:t>as the file you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have been working with up to this point. </a:t>
            </a:r>
            <a:r>
              <a:rPr lang="en-US" dirty="0" err="1" smtClean="0">
                <a:solidFill>
                  <a:srgbClr val="FF0000"/>
                </a:solidFill>
              </a:rPr>
              <a:t>iFAMS</a:t>
            </a:r>
            <a:r>
              <a:rPr lang="en-US" dirty="0" smtClean="0">
                <a:solidFill>
                  <a:srgbClr val="FF0000"/>
                </a:solidFill>
              </a:rPr>
              <a:t> will automatically create a new subfolder containing results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for each individual mass spectrum (just like the subfolders at the top in this image, which are actually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left over from a previous run we did!). You do </a:t>
            </a:r>
            <a:r>
              <a:rPr lang="en-US" i="1" dirty="0" smtClean="0">
                <a:solidFill>
                  <a:srgbClr val="FF0000"/>
                </a:solidFill>
              </a:rPr>
              <a:t>not</a:t>
            </a:r>
            <a:r>
              <a:rPr lang="en-US" dirty="0" smtClean="0">
                <a:solidFill>
                  <a:srgbClr val="FF0000"/>
                </a:solidFill>
              </a:rPr>
              <a:t> need to re-process the file you were just running.</a:t>
            </a:r>
          </a:p>
        </p:txBody>
      </p:sp>
    </p:spTree>
    <p:extLst>
      <p:ext uri="{BB962C8B-B14F-4D97-AF65-F5344CB8AC3E}">
        <p14:creationId xmlns:p14="http://schemas.microsoft.com/office/powerpoint/2010/main" val="161494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104" y="552138"/>
            <a:ext cx="8390347" cy="48696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5785" y="5700299"/>
            <a:ext cx="10865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This is just a glimpse of the output in the command prompt in the background. If things are going smoothly,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you should see messages like these for each data file you are batch processing.</a:t>
            </a:r>
          </a:p>
        </p:txBody>
      </p:sp>
    </p:spTree>
    <p:extLst>
      <p:ext uri="{BB962C8B-B14F-4D97-AF65-F5344CB8AC3E}">
        <p14:creationId xmlns:p14="http://schemas.microsoft.com/office/powerpoint/2010/main" val="352057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355" y="0"/>
            <a:ext cx="801329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780" y="1746392"/>
            <a:ext cx="20607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After </a:t>
            </a:r>
            <a:r>
              <a:rPr lang="en-US" dirty="0" err="1" smtClean="0">
                <a:solidFill>
                  <a:srgbClr val="FF0000"/>
                </a:solidFill>
              </a:rPr>
              <a:t>iFAMS</a:t>
            </a:r>
            <a:r>
              <a:rPr lang="en-US" dirty="0" smtClean="0">
                <a:solidFill>
                  <a:srgbClr val="FF0000"/>
                </a:solidFill>
              </a:rPr>
              <a:t> finishes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batch processing,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we can create a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calibration curve.</a:t>
            </a:r>
          </a:p>
        </p:txBody>
      </p:sp>
    </p:spTree>
    <p:extLst>
      <p:ext uri="{BB962C8B-B14F-4D97-AF65-F5344CB8AC3E}">
        <p14:creationId xmlns:p14="http://schemas.microsoft.com/office/powerpoint/2010/main" val="71071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780" y="1746392"/>
            <a:ext cx="2542876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Tell </a:t>
            </a:r>
            <a:r>
              <a:rPr lang="en-US" dirty="0" err="1" smtClean="0">
                <a:solidFill>
                  <a:srgbClr val="FF0000"/>
                </a:solidFill>
              </a:rPr>
              <a:t>iFAMS</a:t>
            </a:r>
            <a:r>
              <a:rPr lang="en-US" dirty="0" smtClean="0">
                <a:solidFill>
                  <a:srgbClr val="FF0000"/>
                </a:solidFill>
              </a:rPr>
              <a:t> the number of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calibrant mass peaks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you want to sum over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for each concentration.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If you have no internal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standards, leave the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“number of internal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standard masses” as 0.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Finally, tell </a:t>
            </a:r>
            <a:r>
              <a:rPr lang="en-US" dirty="0" err="1" smtClean="0">
                <a:solidFill>
                  <a:srgbClr val="FF0000"/>
                </a:solidFill>
              </a:rPr>
              <a:t>iFAMS</a:t>
            </a:r>
            <a:r>
              <a:rPr lang="en-US" dirty="0" smtClean="0">
                <a:solidFill>
                  <a:srgbClr val="FF0000"/>
                </a:solidFill>
              </a:rPr>
              <a:t> how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many total calibrant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concentrations you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are using to make your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curve.</a:t>
            </a:r>
          </a:p>
        </p:txBody>
      </p:sp>
    </p:spTree>
    <p:extLst>
      <p:ext uri="{BB962C8B-B14F-4D97-AF65-F5344CB8AC3E}">
        <p14:creationId xmlns:p14="http://schemas.microsoft.com/office/powerpoint/2010/main" val="119516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541" y="0"/>
            <a:ext cx="7996917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42870" y="1186903"/>
            <a:ext cx="30390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Interactive panel showing the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  GT where you will select data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  for processing.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18664" y="1248468"/>
            <a:ext cx="2579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Corresponding FT of the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data file. You don’t need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to interact with this.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42870" y="3749442"/>
            <a:ext cx="1763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Your original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  mass spectrum.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33480" y="3749442"/>
            <a:ext cx="19339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Results in progress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  will show down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  here.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06494" y="6444199"/>
            <a:ext cx="6070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Home = original view, 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 undo zoom,  redo zoom, pan, zoom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46156" y="6030398"/>
            <a:ext cx="2145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Path to your data file</a:t>
            </a:r>
          </a:p>
        </p:txBody>
      </p:sp>
    </p:spTree>
    <p:extLst>
      <p:ext uri="{BB962C8B-B14F-4D97-AF65-F5344CB8AC3E}">
        <p14:creationId xmlns:p14="http://schemas.microsoft.com/office/powerpoint/2010/main" val="292184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088" y="0"/>
            <a:ext cx="7029823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1891" y="408098"/>
            <a:ext cx="3001206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Here, we are using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the three biggest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peaks from the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“</a:t>
            </a:r>
            <a:r>
              <a:rPr lang="en-US" dirty="0" err="1" smtClean="0">
                <a:solidFill>
                  <a:srgbClr val="FF0000"/>
                </a:solidFill>
              </a:rPr>
              <a:t>peaklist</a:t>
            </a:r>
            <a:r>
              <a:rPr lang="en-US" dirty="0" smtClean="0">
                <a:solidFill>
                  <a:srgbClr val="FF0000"/>
                </a:solidFill>
              </a:rPr>
              <a:t>” output, and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we have told </a:t>
            </a:r>
            <a:r>
              <a:rPr lang="en-US" dirty="0" err="1" smtClean="0">
                <a:solidFill>
                  <a:srgbClr val="FF0000"/>
                </a:solidFill>
              </a:rPr>
              <a:t>iFAMS</a:t>
            </a:r>
            <a:r>
              <a:rPr lang="en-US" dirty="0" smtClean="0">
                <a:solidFill>
                  <a:srgbClr val="FF0000"/>
                </a:solidFill>
              </a:rPr>
              <a:t> to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tolerate up to 5 Da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error for each.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You can use whichever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peaks you like.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We have also selected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“Quadratic calibration”;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you will get a linear fit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if this is not selected.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Default is to use integrated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peak areas (recommended!),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  but you can opt to use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peak heights instead.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Make sure to input the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concentrations in the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same order as you use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when you click “load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integration files”!</a:t>
            </a:r>
          </a:p>
        </p:txBody>
      </p:sp>
    </p:spTree>
    <p:extLst>
      <p:ext uri="{BB962C8B-B14F-4D97-AF65-F5344CB8AC3E}">
        <p14:creationId xmlns:p14="http://schemas.microsoft.com/office/powerpoint/2010/main" val="428690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780" y="1746392"/>
            <a:ext cx="22261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Everything is all set to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load the integration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files.</a:t>
            </a:r>
          </a:p>
        </p:txBody>
      </p:sp>
    </p:spTree>
    <p:extLst>
      <p:ext uri="{BB962C8B-B14F-4D97-AF65-F5344CB8AC3E}">
        <p14:creationId xmlns:p14="http://schemas.microsoft.com/office/powerpoint/2010/main" val="182161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022"/>
            <a:ext cx="10058400" cy="52486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4230" y="5496635"/>
            <a:ext cx="103327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 integration files you need are inside each of the folders </a:t>
            </a:r>
            <a:r>
              <a:rPr lang="en-US" dirty="0" err="1" smtClean="0">
                <a:solidFill>
                  <a:srgbClr val="FF0000"/>
                </a:solidFill>
              </a:rPr>
              <a:t>iFAMS</a:t>
            </a:r>
            <a:r>
              <a:rPr lang="en-US" dirty="0" smtClean="0">
                <a:solidFill>
                  <a:srgbClr val="FF0000"/>
                </a:solidFill>
              </a:rPr>
              <a:t> created during the batch process step.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Open the first one and select the “</a:t>
            </a:r>
            <a:r>
              <a:rPr lang="en-US" dirty="0" err="1" smtClean="0">
                <a:solidFill>
                  <a:srgbClr val="FF0000"/>
                </a:solidFill>
              </a:rPr>
              <a:t>peaklist</a:t>
            </a:r>
            <a:r>
              <a:rPr lang="en-US" dirty="0" smtClean="0">
                <a:solidFill>
                  <a:srgbClr val="FF0000"/>
                </a:solidFill>
              </a:rPr>
              <a:t>” file within it.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Then click “Open” in the bottom right hand corner.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iFAMS</a:t>
            </a:r>
            <a:r>
              <a:rPr lang="en-US" dirty="0" smtClean="0">
                <a:solidFill>
                  <a:srgbClr val="FF0000"/>
                </a:solidFill>
              </a:rPr>
              <a:t> will then immediately await your next file selection. Repeat these two steps until you have selected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all of the appropriate “</a:t>
            </a:r>
            <a:r>
              <a:rPr lang="en-US" dirty="0" err="1" smtClean="0">
                <a:solidFill>
                  <a:srgbClr val="FF0000"/>
                </a:solidFill>
              </a:rPr>
              <a:t>peaklist</a:t>
            </a:r>
            <a:r>
              <a:rPr lang="en-US" dirty="0" smtClean="0">
                <a:solidFill>
                  <a:srgbClr val="FF0000"/>
                </a:solidFill>
              </a:rPr>
              <a:t>” files.</a:t>
            </a:r>
          </a:p>
        </p:txBody>
      </p:sp>
    </p:spTree>
    <p:extLst>
      <p:ext uri="{BB962C8B-B14F-4D97-AF65-F5344CB8AC3E}">
        <p14:creationId xmlns:p14="http://schemas.microsoft.com/office/powerpoint/2010/main" val="58955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354"/>
            <a:ext cx="10058400" cy="52629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04967" y="3284522"/>
            <a:ext cx="370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This is an example of a “</a:t>
            </a:r>
            <a:r>
              <a:rPr lang="en-US" dirty="0" err="1" smtClean="0">
                <a:solidFill>
                  <a:srgbClr val="FF0000"/>
                </a:solidFill>
              </a:rPr>
              <a:t>peaklist</a:t>
            </a:r>
            <a:r>
              <a:rPr lang="en-US" dirty="0" smtClean="0">
                <a:solidFill>
                  <a:srgbClr val="FF0000"/>
                </a:solidFill>
              </a:rPr>
              <a:t>” file.</a:t>
            </a:r>
          </a:p>
        </p:txBody>
      </p:sp>
      <p:cxnSp>
        <p:nvCxnSpPr>
          <p:cNvPr id="5" name="Straight Arrow Connector 4"/>
          <p:cNvCxnSpPr>
            <a:stCxn id="3" idx="1"/>
          </p:cNvCxnSpPr>
          <p:nvPr/>
        </p:nvCxnSpPr>
        <p:spPr>
          <a:xfrm flipH="1">
            <a:off x="3802935" y="3469188"/>
            <a:ext cx="2602032" cy="6910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37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012" y="0"/>
            <a:ext cx="799997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780" y="1746392"/>
            <a:ext cx="2025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Now click “create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calibration curve”!</a:t>
            </a:r>
          </a:p>
        </p:txBody>
      </p:sp>
    </p:spTree>
    <p:extLst>
      <p:ext uri="{BB962C8B-B14F-4D97-AF65-F5344CB8AC3E}">
        <p14:creationId xmlns:p14="http://schemas.microsoft.com/office/powerpoint/2010/main" val="371472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949" y="0"/>
            <a:ext cx="7952101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780" y="1746392"/>
            <a:ext cx="289938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iFAMS</a:t>
            </a:r>
            <a:r>
              <a:rPr lang="en-US" dirty="0" smtClean="0">
                <a:solidFill>
                  <a:srgbClr val="FF0000"/>
                </a:solidFill>
              </a:rPr>
              <a:t> will show you the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equation of your calibration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curve, the R</a:t>
            </a:r>
            <a:r>
              <a:rPr lang="en-US" baseline="30000" dirty="0" smtClean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 value, and a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table of the total integrated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noise and signal-to-noise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for each concentration.</a:t>
            </a:r>
          </a:p>
        </p:txBody>
      </p:sp>
    </p:spTree>
    <p:extLst>
      <p:ext uri="{BB962C8B-B14F-4D97-AF65-F5344CB8AC3E}">
        <p14:creationId xmlns:p14="http://schemas.microsoft.com/office/powerpoint/2010/main" val="110394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7" y="0"/>
            <a:ext cx="797242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780" y="1746392"/>
            <a:ext cx="27093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Determine unknown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concentrations by</a:t>
            </a:r>
          </a:p>
          <a:p>
            <a:r>
              <a:rPr lang="en-US" dirty="0">
                <a:solidFill>
                  <a:srgbClr val="FF0000"/>
                </a:solidFill>
              </a:rPr>
              <a:t>  </a:t>
            </a:r>
            <a:r>
              <a:rPr lang="en-US" dirty="0" smtClean="0">
                <a:solidFill>
                  <a:srgbClr val="FF0000"/>
                </a:solidFill>
              </a:rPr>
              <a:t>using the “unknown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concentration calculator”.</a:t>
            </a:r>
          </a:p>
        </p:txBody>
      </p:sp>
    </p:spTree>
    <p:extLst>
      <p:ext uri="{BB962C8B-B14F-4D97-AF65-F5344CB8AC3E}">
        <p14:creationId xmlns:p14="http://schemas.microsoft.com/office/powerpoint/2010/main" val="28285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221" y="0"/>
            <a:ext cx="7981558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780" y="1746392"/>
            <a:ext cx="26055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Again, specify how many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masses you will sum up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and how many unknown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files you have.</a:t>
            </a:r>
          </a:p>
        </p:txBody>
      </p:sp>
    </p:spTree>
    <p:extLst>
      <p:ext uri="{BB962C8B-B14F-4D97-AF65-F5344CB8AC3E}">
        <p14:creationId xmlns:p14="http://schemas.microsoft.com/office/powerpoint/2010/main" val="298614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780" y="1746392"/>
            <a:ext cx="238334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This step works exactly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the same way as it did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for the calibrant files.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For the “labels” of the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unknowns, you must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enter numbers.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We suggest just putting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1, 2, 3, … but anything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numerical is fine.</a:t>
            </a:r>
          </a:p>
        </p:txBody>
      </p:sp>
    </p:spTree>
    <p:extLst>
      <p:ext uri="{BB962C8B-B14F-4D97-AF65-F5344CB8AC3E}">
        <p14:creationId xmlns:p14="http://schemas.microsoft.com/office/powerpoint/2010/main" val="268411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858" y="0"/>
            <a:ext cx="8048283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780" y="1746392"/>
            <a:ext cx="24047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Once you have selected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the corresponding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unknown files, click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“calculate unknown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concentration”.</a:t>
            </a:r>
          </a:p>
        </p:txBody>
      </p:sp>
    </p:spTree>
    <p:extLst>
      <p:ext uri="{BB962C8B-B14F-4D97-AF65-F5344CB8AC3E}">
        <p14:creationId xmlns:p14="http://schemas.microsoft.com/office/powerpoint/2010/main" val="78875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968" y="0"/>
            <a:ext cx="800406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5223" y="4753668"/>
            <a:ext cx="26977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Click the zoom icon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and then draw a box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in the Gabor spectrogram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for the region you want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to zoom in on.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865134" y="6230996"/>
            <a:ext cx="1429128" cy="2727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43282" y="1776670"/>
            <a:ext cx="25296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 important signals for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your protein are the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reddish humps at low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frequency.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629152" y="2598628"/>
            <a:ext cx="1767235" cy="4897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12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436" y="0"/>
            <a:ext cx="7951127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780" y="1746392"/>
            <a:ext cx="32670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iFAMS</a:t>
            </a:r>
            <a:r>
              <a:rPr lang="en-US" dirty="0" smtClean="0">
                <a:solidFill>
                  <a:srgbClr val="FF0000"/>
                </a:solidFill>
              </a:rPr>
              <a:t> has added the unknowns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to the graph (green squares)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and output a table with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the determined concentrations.</a:t>
            </a:r>
          </a:p>
        </p:txBody>
      </p:sp>
    </p:spTree>
    <p:extLst>
      <p:ext uri="{BB962C8B-B14F-4D97-AF65-F5344CB8AC3E}">
        <p14:creationId xmlns:p14="http://schemas.microsoft.com/office/powerpoint/2010/main" val="268211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942" y="0"/>
            <a:ext cx="800611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780" y="1746392"/>
            <a:ext cx="26821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If you want to store the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calibration curve for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later use, save it from the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Calibration Curve Tools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menu.</a:t>
            </a:r>
          </a:p>
        </p:txBody>
      </p:sp>
    </p:spTree>
    <p:extLst>
      <p:ext uri="{BB962C8B-B14F-4D97-AF65-F5344CB8AC3E}">
        <p14:creationId xmlns:p14="http://schemas.microsoft.com/office/powerpoint/2010/main" val="28983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85" y="609355"/>
            <a:ext cx="10058400" cy="55257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31324" y="3372241"/>
            <a:ext cx="7493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iFAMS</a:t>
            </a:r>
            <a:r>
              <a:rPr lang="en-US" dirty="0" smtClean="0">
                <a:solidFill>
                  <a:srgbClr val="FF0000"/>
                </a:solidFill>
              </a:rPr>
              <a:t> will store the calibration curve (if you saved it) within the folder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for the </a:t>
            </a:r>
            <a:r>
              <a:rPr lang="en-US" i="1" dirty="0" smtClean="0">
                <a:solidFill>
                  <a:srgbClr val="FF0000"/>
                </a:solidFill>
              </a:rPr>
              <a:t>last</a:t>
            </a:r>
            <a:r>
              <a:rPr lang="en-US" dirty="0" smtClean="0">
                <a:solidFill>
                  <a:srgbClr val="FF0000"/>
                </a:solidFill>
              </a:rPr>
              <a:t> calibrant that you used. It will always end with “</a:t>
            </a:r>
            <a:r>
              <a:rPr lang="en-US" dirty="0" err="1" smtClean="0">
                <a:solidFill>
                  <a:srgbClr val="FF0000"/>
                </a:solidFill>
              </a:rPr>
              <a:t>peaklistcalcurve</a:t>
            </a:r>
            <a:r>
              <a:rPr lang="en-US" dirty="0" smtClean="0">
                <a:solidFill>
                  <a:srgbClr val="FF0000"/>
                </a:solidFill>
              </a:rPr>
              <a:t>”. </a:t>
            </a:r>
          </a:p>
        </p:txBody>
      </p:sp>
    </p:spTree>
    <p:extLst>
      <p:ext uri="{BB962C8B-B14F-4D97-AF65-F5344CB8AC3E}">
        <p14:creationId xmlns:p14="http://schemas.microsoft.com/office/powerpoint/2010/main" val="402635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013" y="0"/>
            <a:ext cx="8001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7669" y="1682722"/>
            <a:ext cx="2878417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If you made it this far,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iFAMS</a:t>
            </a:r>
            <a:r>
              <a:rPr lang="en-US" dirty="0" smtClean="0">
                <a:solidFill>
                  <a:srgbClr val="FF0000"/>
                </a:solidFill>
              </a:rPr>
              <a:t> will have </a:t>
            </a:r>
            <a:r>
              <a:rPr lang="en-US" i="1" dirty="0" smtClean="0">
                <a:solidFill>
                  <a:srgbClr val="FF0000"/>
                </a:solidFill>
              </a:rPr>
              <a:t>already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stored all of the data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it created along the way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(charge-state-specific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zero-charge spectra and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corresponding IFTs,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  the full FT, full zero-charge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spectrum, and integrated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peak lists) for each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file.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If at any point along the way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you want to save your data,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do this from the File menu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(“export data”). Normally,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you will not need to do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that.</a:t>
            </a:r>
          </a:p>
        </p:txBody>
      </p:sp>
    </p:spTree>
    <p:extLst>
      <p:ext uri="{BB962C8B-B14F-4D97-AF65-F5344CB8AC3E}">
        <p14:creationId xmlns:p14="http://schemas.microsoft.com/office/powerpoint/2010/main" val="149238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603" y="0"/>
            <a:ext cx="799079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780" y="1746392"/>
            <a:ext cx="24495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We’ve zoomed in, and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now you can see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the fundamentals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and several harmonics.</a:t>
            </a:r>
          </a:p>
        </p:txBody>
      </p:sp>
      <p:sp>
        <p:nvSpPr>
          <p:cNvPr id="4" name="Rectangle 3"/>
          <p:cNvSpPr/>
          <p:nvPr/>
        </p:nvSpPr>
        <p:spPr>
          <a:xfrm rot="270546">
            <a:off x="3209483" y="2694755"/>
            <a:ext cx="2718978" cy="42389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286116">
            <a:off x="3885386" y="2737425"/>
            <a:ext cx="1329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fundamentals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 rot="270546">
            <a:off x="3266958" y="2372866"/>
            <a:ext cx="2718978" cy="31978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286116">
            <a:off x="4222049" y="2393064"/>
            <a:ext cx="1350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2</a:t>
            </a:r>
            <a:r>
              <a:rPr lang="en-US" sz="1600" baseline="30000" dirty="0" smtClean="0">
                <a:solidFill>
                  <a:schemeClr val="bg1"/>
                </a:solidFill>
              </a:rPr>
              <a:t>nd</a:t>
            </a:r>
            <a:r>
              <a:rPr lang="en-US" sz="1600" dirty="0" smtClean="0">
                <a:solidFill>
                  <a:schemeClr val="bg1"/>
                </a:solidFill>
              </a:rPr>
              <a:t> harmonics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rot="270546">
            <a:off x="3739754" y="2054095"/>
            <a:ext cx="2115204" cy="3576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270546">
            <a:off x="4040061" y="1731841"/>
            <a:ext cx="1843022" cy="3685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 rot="286116">
            <a:off x="4352713" y="2073163"/>
            <a:ext cx="13706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3</a:t>
            </a:r>
            <a:r>
              <a:rPr lang="en-US" sz="1600" baseline="30000" dirty="0" smtClean="0">
                <a:solidFill>
                  <a:schemeClr val="bg1"/>
                </a:solidFill>
              </a:rPr>
              <a:t>rd</a:t>
            </a:r>
            <a:r>
              <a:rPr lang="en-US" sz="1600" dirty="0" smtClean="0">
                <a:solidFill>
                  <a:schemeClr val="bg1"/>
                </a:solidFill>
              </a:rPr>
              <a:t> harmonics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286116">
            <a:off x="4416863" y="1782424"/>
            <a:ext cx="1370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4</a:t>
            </a:r>
            <a:r>
              <a:rPr lang="en-US" sz="1600" baseline="30000" dirty="0" smtClean="0">
                <a:solidFill>
                  <a:schemeClr val="bg1"/>
                </a:solidFill>
              </a:rPr>
              <a:t>th</a:t>
            </a:r>
            <a:r>
              <a:rPr lang="en-US" sz="1600" dirty="0" smtClean="0">
                <a:solidFill>
                  <a:schemeClr val="bg1"/>
                </a:solidFill>
              </a:rPr>
              <a:t> harmonics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77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108" y="0"/>
            <a:ext cx="798978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780" y="1746392"/>
            <a:ext cx="27615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We should change the STFT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processing parameters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to make it easier to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select out each charge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state.</a:t>
            </a:r>
          </a:p>
        </p:txBody>
      </p:sp>
    </p:spTree>
    <p:extLst>
      <p:ext uri="{BB962C8B-B14F-4D97-AF65-F5344CB8AC3E}">
        <p14:creationId xmlns:p14="http://schemas.microsoft.com/office/powerpoint/2010/main" val="33024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032" y="10082"/>
            <a:ext cx="7997936" cy="68378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780" y="1746392"/>
            <a:ext cx="22540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Generally, a Gaussian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window is best, but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you need to select it.</a:t>
            </a:r>
          </a:p>
        </p:txBody>
      </p:sp>
    </p:spTree>
    <p:extLst>
      <p:ext uri="{BB962C8B-B14F-4D97-AF65-F5344CB8AC3E}">
        <p14:creationId xmlns:p14="http://schemas.microsoft.com/office/powerpoint/2010/main" val="78440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402" y="15730"/>
            <a:ext cx="7959196" cy="68265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780" y="1746392"/>
            <a:ext cx="264277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Change the “Auto Adjust”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to be some frequency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roughly in the middle of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the fundamentals.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This should make it easier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to select out each charge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state.</a:t>
            </a:r>
          </a:p>
        </p:txBody>
      </p:sp>
    </p:spTree>
    <p:extLst>
      <p:ext uri="{BB962C8B-B14F-4D97-AF65-F5344CB8AC3E}">
        <p14:creationId xmlns:p14="http://schemas.microsoft.com/office/powerpoint/2010/main" val="226638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1988</Words>
  <Application>Microsoft Office PowerPoint</Application>
  <PresentationFormat>Widescreen</PresentationFormat>
  <Paragraphs>342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Wingdings</vt:lpstr>
      <vt:lpstr>Office Theme</vt:lpstr>
      <vt:lpstr>Intact Protein Calibration with iFAMS v. 6.0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Oregon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Perform Calibration with iFAMS v. 6.0</dc:title>
  <dc:creator>Prell Lab</dc:creator>
  <cp:lastModifiedBy>James</cp:lastModifiedBy>
  <cp:revision>15</cp:revision>
  <dcterms:created xsi:type="dcterms:W3CDTF">2021-09-14T19:58:56Z</dcterms:created>
  <dcterms:modified xsi:type="dcterms:W3CDTF">2021-09-14T23:11:30Z</dcterms:modified>
</cp:coreProperties>
</file>